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C7A2244-242F-4797-AFB1-79535D226D00}" type="datetimeFigureOut">
              <a:rPr lang="en-CA" smtClean="0"/>
              <a:t>2020-05-20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11CA7D-CDA3-4169-ACF5-354A11AC977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Wills and Estates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Clinic Training</a:t>
            </a:r>
          </a:p>
        </p:txBody>
      </p:sp>
    </p:spTree>
    <p:extLst>
      <p:ext uri="{BB962C8B-B14F-4D97-AF65-F5344CB8AC3E}">
        <p14:creationId xmlns:p14="http://schemas.microsoft.com/office/powerpoint/2010/main" val="226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Advanced Planning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Wills</a:t>
            </a:r>
          </a:p>
          <a:p>
            <a:r>
              <a:rPr lang="en-CA" dirty="0"/>
              <a:t>Power of Attorney – financial and legal affairs</a:t>
            </a:r>
          </a:p>
          <a:p>
            <a:pPr lvl="1"/>
            <a:r>
              <a:rPr lang="en-CA" dirty="0"/>
              <a:t>Enduring </a:t>
            </a:r>
          </a:p>
          <a:p>
            <a:pPr lvl="1"/>
            <a:r>
              <a:rPr lang="en-CA" dirty="0"/>
              <a:t>Springing </a:t>
            </a:r>
          </a:p>
          <a:p>
            <a:r>
              <a:rPr lang="en-CA" dirty="0"/>
              <a:t>Representation Agreements – health care and possibly financial/legal</a:t>
            </a:r>
          </a:p>
          <a:p>
            <a:pPr lvl="1"/>
            <a:r>
              <a:rPr lang="en-CA" dirty="0"/>
              <a:t>s.7 or s.9</a:t>
            </a:r>
          </a:p>
          <a:p>
            <a:r>
              <a:rPr lang="en-CA" dirty="0"/>
              <a:t>Advanced Directives – specific health care directions</a:t>
            </a:r>
          </a:p>
        </p:txBody>
      </p:sp>
    </p:spTree>
    <p:extLst>
      <p:ext uri="{BB962C8B-B14F-4D97-AF65-F5344CB8AC3E}">
        <p14:creationId xmlns:p14="http://schemas.microsoft.com/office/powerpoint/2010/main" val="273541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Wills and ESTATES:</a:t>
            </a:r>
            <a:br>
              <a:rPr lang="en-CA" dirty="0"/>
            </a:br>
            <a:r>
              <a:rPr lang="en-CA" dirty="0"/>
              <a:t>The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use the </a:t>
            </a:r>
            <a:r>
              <a:rPr lang="en-CA" b="1" i="1" dirty="0"/>
              <a:t>Wills Questionnaire</a:t>
            </a:r>
            <a:r>
              <a:rPr lang="en-CA" dirty="0"/>
              <a:t> and the </a:t>
            </a:r>
            <a:r>
              <a:rPr lang="en-CA" b="1" i="1" dirty="0"/>
              <a:t>Wills Interview Guide</a:t>
            </a:r>
            <a:r>
              <a:rPr lang="en-CA" dirty="0"/>
              <a:t> from the LSLAP website</a:t>
            </a:r>
          </a:p>
          <a:p>
            <a:pPr marL="114300" indent="0">
              <a:buNone/>
            </a:pPr>
            <a:endParaRPr lang="en-CA" dirty="0"/>
          </a:p>
          <a:p>
            <a:r>
              <a:rPr lang="en-CA" dirty="0"/>
              <a:t>Essential information to obtain: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CA" dirty="0"/>
              <a:t>Client’s full legal </a:t>
            </a:r>
            <a:r>
              <a:rPr lang="en-CA" b="1" dirty="0"/>
              <a:t>name</a:t>
            </a:r>
            <a:r>
              <a:rPr lang="en-CA" dirty="0"/>
              <a:t> and </a:t>
            </a:r>
            <a:r>
              <a:rPr lang="en-CA" b="1" dirty="0"/>
              <a:t>address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CA" dirty="0"/>
              <a:t>Who do they want as an </a:t>
            </a:r>
            <a:r>
              <a:rPr lang="en-CA" b="1" dirty="0"/>
              <a:t>executor(</a:t>
            </a:r>
            <a:r>
              <a:rPr lang="en-CA" b="1" dirty="0" err="1"/>
              <a:t>rix</a:t>
            </a:r>
            <a:r>
              <a:rPr lang="en-CA" b="1" dirty="0"/>
              <a:t>)</a:t>
            </a:r>
            <a:r>
              <a:rPr lang="en-CA" dirty="0"/>
              <a:t> – full legal name, address and relationship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CA" dirty="0"/>
              <a:t>Who do they want as an </a:t>
            </a:r>
            <a:r>
              <a:rPr lang="en-CA" b="1" i="1" dirty="0"/>
              <a:t>alternative</a:t>
            </a:r>
            <a:r>
              <a:rPr lang="en-CA" b="1" dirty="0"/>
              <a:t> executive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CA" dirty="0"/>
              <a:t>What do they want done with their </a:t>
            </a:r>
            <a:r>
              <a:rPr lang="en-CA" b="1" dirty="0"/>
              <a:t>assets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CA" dirty="0"/>
              <a:t>Do they have a </a:t>
            </a:r>
            <a:r>
              <a:rPr lang="en-CA" b="1" dirty="0"/>
              <a:t>spouse</a:t>
            </a:r>
            <a:r>
              <a:rPr lang="en-CA" dirty="0"/>
              <a:t> or </a:t>
            </a:r>
            <a:r>
              <a:rPr lang="en-CA" b="1" dirty="0"/>
              <a:t>children</a:t>
            </a:r>
            <a:r>
              <a:rPr lang="en-CA" dirty="0"/>
              <a:t> and are they being provided for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589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Wills and Estates:</a:t>
            </a:r>
            <a:br>
              <a:rPr lang="en-CA" dirty="0"/>
            </a:br>
            <a:r>
              <a:rPr lang="en-CA" dirty="0"/>
              <a:t>Things to look out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Capacity – if any doubt, speak to supervising lawyer</a:t>
            </a:r>
          </a:p>
          <a:p>
            <a:pPr marL="114300" indent="0">
              <a:buNone/>
            </a:pPr>
            <a:endParaRPr lang="en-CA" dirty="0"/>
          </a:p>
          <a:p>
            <a:r>
              <a:rPr lang="en-CA" dirty="0"/>
              <a:t>Need to </a:t>
            </a:r>
            <a:r>
              <a:rPr lang="en-CA" b="1" i="1" dirty="0"/>
              <a:t>adequately provide </a:t>
            </a:r>
            <a:r>
              <a:rPr lang="en-CA" dirty="0"/>
              <a:t>for spouse and children</a:t>
            </a:r>
          </a:p>
          <a:p>
            <a:pPr lvl="1"/>
            <a:r>
              <a:rPr lang="en-CA" dirty="0"/>
              <a:t>S.60 of WESA</a:t>
            </a:r>
          </a:p>
          <a:p>
            <a:pPr marL="411480" lvl="1" indent="0">
              <a:buNone/>
            </a:pPr>
            <a:endParaRPr lang="en-CA" dirty="0"/>
          </a:p>
          <a:p>
            <a:r>
              <a:rPr lang="en-CA" b="1" i="1" dirty="0"/>
              <a:t>Undue influence </a:t>
            </a:r>
            <a:r>
              <a:rPr lang="en-CA" dirty="0"/>
              <a:t>– handout on what to look for</a:t>
            </a:r>
          </a:p>
          <a:p>
            <a:endParaRPr lang="en-CA" dirty="0"/>
          </a:p>
          <a:p>
            <a:r>
              <a:rPr lang="en-CA" b="1" i="1" dirty="0"/>
              <a:t>Competency</a:t>
            </a:r>
            <a:r>
              <a:rPr lang="en-CA" dirty="0"/>
              <a:t> – must be able to understand what a Will is/does and what their assets are</a:t>
            </a:r>
          </a:p>
          <a:p>
            <a:endParaRPr lang="en-CA" b="1" i="1" dirty="0"/>
          </a:p>
          <a:p>
            <a:r>
              <a:rPr lang="en-CA" b="1" i="1" dirty="0"/>
              <a:t>Complicated</a:t>
            </a:r>
            <a:r>
              <a:rPr lang="en-CA" dirty="0"/>
              <a:t> instructions – such as:</a:t>
            </a:r>
          </a:p>
          <a:p>
            <a:pPr lvl="1"/>
            <a:r>
              <a:rPr lang="en-CA" dirty="0"/>
              <a:t>Lots of specific items for specific people (percentage distribution better)</a:t>
            </a:r>
          </a:p>
          <a:p>
            <a:pPr lvl="1"/>
            <a:r>
              <a:rPr lang="en-CA" dirty="0"/>
              <a:t>Custody/guardianship terms in contest family matters</a:t>
            </a:r>
          </a:p>
          <a:p>
            <a:pPr lvl="1"/>
            <a:r>
              <a:rPr lang="en-CA" dirty="0"/>
              <a:t>Distributing complex assets (such as shares in corporation or a family trust)</a:t>
            </a:r>
          </a:p>
        </p:txBody>
      </p:sp>
    </p:spTree>
    <p:extLst>
      <p:ext uri="{BB962C8B-B14F-4D97-AF65-F5344CB8AC3E}">
        <p14:creationId xmlns:p14="http://schemas.microsoft.com/office/powerpoint/2010/main" val="216458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WILLS AND ESTATES:</a:t>
            </a:r>
            <a:br>
              <a:rPr lang="en-CA" dirty="0"/>
            </a:br>
            <a:r>
              <a:rPr lang="en-CA" b="1" i="1" dirty="0"/>
              <a:t>other </a:t>
            </a:r>
            <a:r>
              <a:rPr lang="en-CA" dirty="0"/>
              <a:t>Advanced planning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Powers of Attorney</a:t>
            </a:r>
          </a:p>
          <a:p>
            <a:pPr lvl="1"/>
            <a:r>
              <a:rPr lang="en-CA" dirty="0"/>
              <a:t>Provides another individual with the power over </a:t>
            </a:r>
            <a:r>
              <a:rPr lang="en-CA" b="1" i="1" dirty="0"/>
              <a:t>legal</a:t>
            </a:r>
            <a:r>
              <a:rPr lang="en-CA" dirty="0"/>
              <a:t> and </a:t>
            </a:r>
            <a:r>
              <a:rPr lang="en-CA" b="1" i="1" dirty="0"/>
              <a:t>financial affairs</a:t>
            </a:r>
          </a:p>
          <a:p>
            <a:pPr lvl="1"/>
            <a:r>
              <a:rPr lang="en-CA" dirty="0"/>
              <a:t>Enduring, springing, and limited powers</a:t>
            </a:r>
          </a:p>
          <a:p>
            <a:pPr marL="411480" lvl="1" indent="0">
              <a:buNone/>
            </a:pPr>
            <a:endParaRPr lang="en-CA" dirty="0"/>
          </a:p>
          <a:p>
            <a:r>
              <a:rPr lang="en-CA" dirty="0"/>
              <a:t>Representation Agreements</a:t>
            </a:r>
          </a:p>
          <a:p>
            <a:pPr lvl="1"/>
            <a:r>
              <a:rPr lang="en-CA" dirty="0"/>
              <a:t>Provides another individual with the power over </a:t>
            </a:r>
            <a:r>
              <a:rPr lang="en-CA" b="1" i="1" dirty="0"/>
              <a:t>health</a:t>
            </a:r>
            <a:r>
              <a:rPr lang="en-CA" dirty="0"/>
              <a:t> and </a:t>
            </a:r>
            <a:r>
              <a:rPr lang="en-CA" b="1" i="1" dirty="0"/>
              <a:t>personal care </a:t>
            </a:r>
            <a:r>
              <a:rPr lang="en-CA" dirty="0"/>
              <a:t>decisions</a:t>
            </a:r>
          </a:p>
          <a:p>
            <a:pPr lvl="1"/>
            <a:r>
              <a:rPr lang="en-CA" dirty="0"/>
              <a:t>s.7 or s.9</a:t>
            </a:r>
          </a:p>
          <a:p>
            <a:pPr lvl="1"/>
            <a:r>
              <a:rPr lang="en-CA" dirty="0"/>
              <a:t>Refer to Nidus</a:t>
            </a:r>
          </a:p>
          <a:p>
            <a:pPr lvl="1"/>
            <a:endParaRPr lang="en-CA" dirty="0"/>
          </a:p>
          <a:p>
            <a:r>
              <a:rPr lang="en-CA" dirty="0"/>
              <a:t>Advanced Directives</a:t>
            </a:r>
          </a:p>
          <a:p>
            <a:pPr lvl="1"/>
            <a:r>
              <a:rPr lang="en-CA" dirty="0"/>
              <a:t>Specific wishes about medical care</a:t>
            </a:r>
          </a:p>
          <a:p>
            <a:pPr lvl="1"/>
            <a:r>
              <a:rPr lang="en-CA" dirty="0"/>
              <a:t>Refer to Nidus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25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Wills and estates:</a:t>
            </a:r>
            <a:br>
              <a:rPr lang="en-CA" dirty="0"/>
            </a:br>
            <a:r>
              <a:rPr lang="en-CA" dirty="0"/>
              <a:t>LSLAP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Review templates from website</a:t>
            </a:r>
          </a:p>
        </p:txBody>
      </p:sp>
    </p:spTree>
    <p:extLst>
      <p:ext uri="{BB962C8B-B14F-4D97-AF65-F5344CB8AC3E}">
        <p14:creationId xmlns:p14="http://schemas.microsoft.com/office/powerpoint/2010/main" val="3902050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149</TotalTime>
  <Words>297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Century Gothic</vt:lpstr>
      <vt:lpstr>Apothecary</vt:lpstr>
      <vt:lpstr>Clinic Training</vt:lpstr>
      <vt:lpstr>Advanced Planning options</vt:lpstr>
      <vt:lpstr>Wills and ESTATES: The interview</vt:lpstr>
      <vt:lpstr>Wills and Estates: Things to look out for</vt:lpstr>
      <vt:lpstr>WILLS AND ESTATES: other Advanced planning options</vt:lpstr>
      <vt:lpstr>Wills and estates: LSLAP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LSLAP Training</dc:title>
  <dc:creator>Sarah Marsden</dc:creator>
  <cp:lastModifiedBy>Chris Heslinga</cp:lastModifiedBy>
  <cp:revision>13</cp:revision>
  <dcterms:created xsi:type="dcterms:W3CDTF">2016-04-27T21:42:13Z</dcterms:created>
  <dcterms:modified xsi:type="dcterms:W3CDTF">2020-05-20T17:02:38Z</dcterms:modified>
</cp:coreProperties>
</file>